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3" r:id="rId4"/>
    <p:sldId id="257" r:id="rId5"/>
    <p:sldId id="261" r:id="rId6"/>
    <p:sldId id="260" r:id="rId7"/>
    <p:sldId id="258" r:id="rId8"/>
    <p:sldId id="264" r:id="rId9"/>
    <p:sldId id="265" r:id="rId10"/>
    <p:sldId id="266" r:id="rId11"/>
    <p:sldId id="272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лікарі </c:v>
                </c:pt>
              </c:strCache>
            </c:strRef>
          </c:tx>
          <c:cat>
            <c:numRef>
              <c:f>Лист1!$B$1:$F$1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34</c:v>
                </c:pt>
                <c:pt idx="1">
                  <c:v>46</c:v>
                </c:pt>
                <c:pt idx="2">
                  <c:v>53</c:v>
                </c:pt>
                <c:pt idx="3">
                  <c:v>49</c:v>
                </c:pt>
                <c:pt idx="4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вчителі </c:v>
                </c:pt>
              </c:strCache>
            </c:strRef>
          </c:tx>
          <c:cat>
            <c:numRef>
              <c:f>Лист1!$B$1:$F$1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27</c:v>
                </c:pt>
                <c:pt idx="1">
                  <c:v>35</c:v>
                </c:pt>
                <c:pt idx="2">
                  <c:v>45</c:v>
                </c:pt>
                <c:pt idx="3">
                  <c:v>40</c:v>
                </c:pt>
                <c:pt idx="4">
                  <c:v>45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вчені</c:v>
                </c:pt>
              </c:strCache>
            </c:strRef>
          </c:tx>
          <c:cat>
            <c:numRef>
              <c:f>Лист1!$B$1:$F$1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50</c:v>
                </c:pt>
                <c:pt idx="1">
                  <c:v>45</c:v>
                </c:pt>
                <c:pt idx="2">
                  <c:v>47</c:v>
                </c:pt>
                <c:pt idx="3">
                  <c:v>50</c:v>
                </c:pt>
                <c:pt idx="4">
                  <c:v>55</c:v>
                </c:pt>
              </c:numCache>
            </c:numRef>
          </c:val>
        </c:ser>
        <c:overlap val="100"/>
        <c:axId val="45953792"/>
        <c:axId val="45955328"/>
      </c:barChart>
      <c:catAx>
        <c:axId val="459537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5955328"/>
        <c:crosses val="autoZero"/>
        <c:auto val="1"/>
        <c:lblAlgn val="ctr"/>
        <c:lblOffset val="100"/>
      </c:catAx>
      <c:valAx>
        <c:axId val="459553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5953792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/>
            </a:pPr>
            <a:endParaRPr lang="ru-RU"/>
          </a:p>
        </c:txPr>
      </c:legendEntry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8B9698-6117-4A32-A5A0-F3C74412A7F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B7396B-7227-44D1-93A9-9EE729F5F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3042" y="500042"/>
            <a:ext cx="75009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Україна в процесах міжнародної міграції робочої сили </a:t>
            </a:r>
            <a:endParaRPr lang="ru-RU" sz="5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24" y="4714884"/>
            <a:ext cx="50720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Роботу виконала:</a:t>
            </a:r>
          </a:p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студентка 1-го курсу спеціальності </a:t>
            </a:r>
            <a:r>
              <a:rPr lang="uk-UA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“Міжнародна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економіка”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група </a:t>
            </a:r>
          </a:p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Лавриненко Катерина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77867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ринках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як держава —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експортер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000240"/>
            <a:ext cx="58579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Потоки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трудової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міграції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України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1)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Росія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marL="342900" indent="-342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2)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Польща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pPr marL="342900" indent="-342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3)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Чехія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marL="342900" indent="-342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4)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Італія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marL="342900" indent="-342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5)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Греція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marL="342900" indent="-342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6)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Кіпр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а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останнім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часом —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Німеччина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Португалія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Іспанія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3556" name="Picture 4" descr="http://slon.ru/images2/blog_photo_18/2013_07_17/graf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786058"/>
            <a:ext cx="5429246" cy="2867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52"/>
            <a:ext cx="86439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Україна є однією з найбільших країн-донорів робочої сили в Європі. Зовнішня трудова міграція стала об’єктивною реальністю сьогодення. Про це свідчить великий потік робочої сили 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закордон</a:t>
            </a:r>
            <a:endParaRPr lang="uk-UA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29256" y="2357430"/>
            <a:ext cx="3049910" cy="26125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20" y="3357562"/>
            <a:ext cx="4976961" cy="3000396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428604"/>
            <a:ext cx="7072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Міграція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2000240"/>
            <a:ext cx="3000396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7158" y="2143116"/>
            <a:ext cx="300039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від’їзд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висококваліфікова-них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спеціалістів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4071942"/>
            <a:ext cx="3000396" cy="13573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28596" y="4143380"/>
            <a:ext cx="292895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</a:rPr>
              <a:t>виїжджають</a:t>
            </a:r>
            <a:r>
              <a:rPr lang="ru-RU" sz="2000" b="1" dirty="0" smtClean="0">
                <a:solidFill>
                  <a:srgbClr val="002060"/>
                </a:solidFill>
              </a:rPr>
              <a:t> за кордон у </a:t>
            </a:r>
            <a:r>
              <a:rPr lang="ru-RU" sz="2000" b="1" dirty="0" err="1" smtClean="0">
                <a:solidFill>
                  <a:srgbClr val="002060"/>
                </a:solidFill>
              </a:rPr>
              <a:t>пошуках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роботи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молоді</a:t>
            </a:r>
            <a:r>
              <a:rPr lang="ru-RU" sz="2000" b="1" dirty="0" smtClean="0">
                <a:solidFill>
                  <a:srgbClr val="002060"/>
                </a:solidFill>
              </a:rPr>
              <a:t> люди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3504" y="2000240"/>
            <a:ext cx="3000396" cy="11430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500694" y="2214554"/>
            <a:ext cx="242889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</a:rPr>
              <a:t>низька заробітна плата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14942" y="4071942"/>
            <a:ext cx="3286148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357818" y="4071942"/>
            <a:ext cx="292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002060"/>
                </a:solidFill>
              </a:rPr>
              <a:t>Неосвіченність</a:t>
            </a:r>
            <a:r>
              <a:rPr lang="uk-UA" sz="2000" b="1" dirty="0" smtClean="0">
                <a:solidFill>
                  <a:srgbClr val="002060"/>
                </a:solidFill>
              </a:rPr>
              <a:t> населення та повільний розвиток НТР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2536017" y="3821909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286248" y="264318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3428992" y="264318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86248" y="457200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3500430" y="4572008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1357298"/>
            <a:ext cx="75009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млн.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мігрантів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привозять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 млрд.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доларів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Іноземної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Україну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розширенню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товарами, в тому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вітчизняного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емігрантів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з-за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кордону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вкладає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14290"/>
            <a:ext cx="8643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Надходження коштів від українських мігрантів на Батьківщину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0" name="Picture 4" descr="http://www.ladydragon.com/news2012/mon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786190"/>
            <a:ext cx="2428875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501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силу,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643050"/>
            <a:ext cx="84296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конкурентоспроможність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іноземні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робітники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створюючи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попит на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стимулюють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при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імпорті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кваліфікованої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країна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економить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витратах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іноземні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робітники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забезпечуються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пенсіями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враховуються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78581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Міграційна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спиратися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міждержавні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країнами-потенційними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користувачами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0" name="Picture 6" descr="http://myrgorod.pl.ua/files/sys/images/imgdda8f01c6cb1d8f1f033f09caddea8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143248"/>
            <a:ext cx="5715040" cy="3381719"/>
          </a:xfrm>
          <a:prstGeom prst="rect">
            <a:avLst/>
          </a:prstGeom>
          <a:noFill/>
        </p:spPr>
      </p:pic>
      <p:pic>
        <p:nvPicPr>
          <p:cNvPr id="26632" name="Picture 8" descr="http://korupciya.com/wp-content/uploads/2014/12/phpThumb_generated_thumbnai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785926"/>
            <a:ext cx="2381250" cy="24003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42860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Висновки: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43306" y="357166"/>
            <a:ext cx="521497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Інтеграція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світовий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всебічне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врахування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міграції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форм та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Першочерговими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задачами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масштабів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безповоротної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поворотну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гідних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прийому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іммігрантів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біженців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причин,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штовхають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людей до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нелегальної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міграції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http://www.ogo.rv.ua/images/articles/1511/big/12911279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3428984" cy="2514589"/>
          </a:xfrm>
          <a:prstGeom prst="rect">
            <a:avLst/>
          </a:prstGeom>
          <a:noFill/>
        </p:spPr>
      </p:pic>
      <p:pic>
        <p:nvPicPr>
          <p:cNvPr id="28676" name="Picture 4" descr="http://vkurse.ua/i/2014-07/skolko-ukraincev-v-ukrai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4071942"/>
            <a:ext cx="3429024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214290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Що ж таке міграція?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362" name="Picture 2" descr="http://www.megway.ru/sites/default/files/img/n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357430"/>
            <a:ext cx="4143404" cy="43106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20" y="1571612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Міграція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переселення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регіон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країну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3929066"/>
            <a:ext cx="62151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Міграція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 smtClean="0"/>
              <a:t> </a:t>
            </a:r>
            <a:r>
              <a:rPr lang="ru-RU" sz="2800" b="1" i="1" dirty="0" smtClean="0"/>
              <a:t>- </a:t>
            </a:r>
            <a:r>
              <a:rPr lang="ru-RU" sz="3200" b="1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працездатного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викликається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причинами </a:t>
            </a:r>
            <a:r>
              <a:rPr lang="ru-RU" sz="3200" b="1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характеру.</a:t>
            </a:r>
            <a:endParaRPr lang="ru-RU" sz="32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2153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1313"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 міжнародної міграції робочої сили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— </a:t>
            </a:r>
            <a:r>
              <a:rPr lang="uk-UA" sz="2400" b="1" i="1" dirty="0" smtClean="0">
                <a:solidFill>
                  <a:schemeClr val="bg2">
                    <a:lumMod val="10000"/>
                  </a:schemeClr>
                </a:solidFill>
              </a:rPr>
              <a:t>прагнення до поліпшення свого матеріального становища — залишається незмінною на протязі останнього століття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uk-UA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482" name="Picture 2" descr="http://img.112.ua/original/2015/11/03/1917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85927"/>
            <a:ext cx="4554170" cy="2428892"/>
          </a:xfrm>
          <a:prstGeom prst="rect">
            <a:avLst/>
          </a:prstGeom>
          <a:noFill/>
        </p:spPr>
      </p:pic>
      <p:pic>
        <p:nvPicPr>
          <p:cNvPr id="20484" name="Picture 4" descr="http://www.portugalua.com/wp-content/uploads/passport-lyud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86256"/>
            <a:ext cx="4071965" cy="2357454"/>
          </a:xfrm>
          <a:prstGeom prst="rect">
            <a:avLst/>
          </a:prstGeom>
          <a:noFill/>
        </p:spPr>
      </p:pic>
      <p:pic>
        <p:nvPicPr>
          <p:cNvPr id="20486" name="Picture 6" descr="http://golosukraine.com/media/publications/emigran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643050"/>
            <a:ext cx="3500462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6286512" y="500042"/>
            <a:ext cx="2357454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628" y="1714488"/>
            <a:ext cx="2357454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57620" y="2928934"/>
            <a:ext cx="2357454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14546" y="4071942"/>
            <a:ext cx="2357454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14348" y="5214950"/>
            <a:ext cx="2357454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28596" y="928670"/>
            <a:ext cx="3143272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57224" y="1214422"/>
            <a:ext cx="22145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Види міграції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3428992" y="857232"/>
            <a:ext cx="250033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500430" y="1857364"/>
            <a:ext cx="142876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6" idx="5"/>
          </p:cNvCxnSpPr>
          <p:nvPr/>
        </p:nvCxnSpPr>
        <p:spPr>
          <a:xfrm rot="16200000" flipH="1">
            <a:off x="3246653" y="2317967"/>
            <a:ext cx="475860" cy="746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1964513" y="3036091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392877" y="3679033"/>
            <a:ext cx="221457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643702" y="7143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3504" y="1928802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Туристична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43372" y="314324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Релігійна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28662" y="542926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00298" y="428625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Освітня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://image.tsn.ua/media/images2/original/Jan2013/3837234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000504"/>
            <a:ext cx="3667108" cy="264793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858280" cy="17256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Міграція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еміграція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імміграція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9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71612"/>
            <a:ext cx="7715304" cy="19389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Е</a:t>
            </a:r>
            <a:r>
              <a:rPr lang="vi-VN" sz="2400" b="1" dirty="0" smtClean="0">
                <a:solidFill>
                  <a:schemeClr val="accent1">
                    <a:lumMod val="50000"/>
                  </a:schemeClr>
                </a:solidFill>
              </a:rPr>
              <a:t>мігра́ція</a:t>
            </a:r>
            <a:r>
              <a:rPr lang="vi-VN" dirty="0" smtClean="0"/>
              <a:t>  </a:t>
            </a:r>
            <a:r>
              <a:rPr lang="vi-VN" sz="2400" i="1" dirty="0" smtClean="0">
                <a:solidFill>
                  <a:srgbClr val="002060"/>
                </a:solidFill>
              </a:rPr>
              <a:t>—</a:t>
            </a:r>
            <a:r>
              <a:rPr lang="uk-UA" sz="2400" i="1" dirty="0" smtClean="0">
                <a:solidFill>
                  <a:srgbClr val="002060"/>
                </a:solidFill>
              </a:rPr>
              <a:t> </a:t>
            </a:r>
            <a:r>
              <a:rPr lang="vi-VN" sz="2400" i="1" dirty="0" smtClean="0">
                <a:solidFill>
                  <a:srgbClr val="002060"/>
                </a:solidFill>
              </a:rPr>
              <a:t> вимушена чи добровільна зміна місця проживання людей</a:t>
            </a:r>
            <a:r>
              <a:rPr lang="uk-UA" sz="2400" i="1" dirty="0" smtClean="0">
                <a:solidFill>
                  <a:srgbClr val="002060"/>
                </a:solidFill>
              </a:rPr>
              <a:t>, </a:t>
            </a:r>
            <a:r>
              <a:rPr lang="vi-VN" sz="2400" i="1" dirty="0" smtClean="0">
                <a:solidFill>
                  <a:srgbClr val="002060"/>
                </a:solidFill>
              </a:rPr>
              <a:t>переселення зі своєї батьківщини, країни, де вони народилися і виросли в інші країни глобального суспільства з економічних, політичних або релігійних причин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3714752"/>
            <a:ext cx="6286512" cy="23083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chemeClr val="accent1">
                    <a:lumMod val="50000"/>
                  </a:schemeClr>
                </a:solidFill>
              </a:rPr>
              <a:t>Іммігра́ція</a:t>
            </a: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vi-VN" sz="2400" i="1" dirty="0" smtClean="0">
                <a:solidFill>
                  <a:schemeClr val="bg2">
                    <a:lumMod val="10000"/>
                  </a:schemeClr>
                </a:solidFill>
              </a:rPr>
              <a:t> — </a:t>
            </a:r>
            <a:r>
              <a:rPr lang="vi-VN" sz="2400" i="1" dirty="0" smtClean="0">
                <a:solidFill>
                  <a:srgbClr val="002060"/>
                </a:solidFill>
              </a:rPr>
              <a:t>в'їзд громадян інших держав у країну на довгострокове перебування або постійне проживання. Як правило, зумовлена економічними або політичними причинами, рідше релігійними чи родинними міркуваннями</a:t>
            </a:r>
            <a:r>
              <a:rPr lang="vi-VN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285728"/>
            <a:ext cx="364333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Українці емігрують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http://www.aurora-tur.ru/pic/p/israel_m.jpg"/>
          <p:cNvPicPr>
            <a:picLocks noChangeAspect="1" noChangeArrowheads="1"/>
          </p:cNvPicPr>
          <p:nvPr/>
        </p:nvPicPr>
        <p:blipFill>
          <a:blip r:embed="rId2"/>
          <a:srcRect l="13635"/>
          <a:stretch>
            <a:fillRect/>
          </a:stretch>
        </p:blipFill>
        <p:spPr bwMode="auto">
          <a:xfrm>
            <a:off x="214282" y="1285860"/>
            <a:ext cx="2262214" cy="4333493"/>
          </a:xfrm>
          <a:prstGeom prst="rect">
            <a:avLst/>
          </a:prstGeom>
          <a:noFill/>
        </p:spPr>
      </p:pic>
      <p:pic>
        <p:nvPicPr>
          <p:cNvPr id="2056" name="Picture 8" descr="http://summermaria.com/wp-content/uploads/2014/04/work-and-trav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500174"/>
            <a:ext cx="4143404" cy="2688034"/>
          </a:xfrm>
          <a:prstGeom prst="rect">
            <a:avLst/>
          </a:prstGeom>
          <a:noFill/>
        </p:spPr>
      </p:pic>
      <p:pic>
        <p:nvPicPr>
          <p:cNvPr id="2058" name="Picture 10" descr="http://www.volgmed.ru/uploads/files/2012-11/15423-frg.jpg"/>
          <p:cNvPicPr>
            <a:picLocks noChangeAspect="1" noChangeArrowheads="1"/>
          </p:cNvPicPr>
          <p:nvPr/>
        </p:nvPicPr>
        <p:blipFill>
          <a:blip r:embed="rId4"/>
          <a:srcRect l="4082" t="4082" r="6122" b="6122"/>
          <a:stretch>
            <a:fillRect/>
          </a:stretch>
        </p:blipFill>
        <p:spPr bwMode="auto">
          <a:xfrm>
            <a:off x="2000232" y="3500438"/>
            <a:ext cx="3143272" cy="314327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214942" y="6072206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Німеччина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9322" y="428625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</a:rPr>
              <a:t>США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5643578"/>
            <a:ext cx="2071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</a:rPr>
              <a:t>Ізраїль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357166"/>
            <a:ext cx="8358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ru-RU" sz="2400" b="1" dirty="0" err="1" smtClean="0">
                <a:solidFill>
                  <a:srgbClr val="002060"/>
                </a:solidFill>
              </a:rPr>
              <a:t>Відплив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умів</a:t>
            </a:r>
            <a:r>
              <a:rPr lang="ru-RU" sz="2400" b="1" dirty="0" smtClean="0">
                <a:solidFill>
                  <a:srgbClr val="002060"/>
                </a:solidFill>
              </a:rPr>
              <a:t>» </a:t>
            </a:r>
            <a:r>
              <a:rPr lang="ru-RU" sz="2400" dirty="0" smtClean="0">
                <a:solidFill>
                  <a:srgbClr val="002060"/>
                </a:solidFill>
              </a:rPr>
              <a:t>(</a:t>
            </a:r>
            <a:r>
              <a:rPr lang="ru-RU" sz="2400" dirty="0" err="1" smtClean="0">
                <a:solidFill>
                  <a:srgbClr val="002060"/>
                </a:solidFill>
              </a:rPr>
              <a:t>лікарі</a:t>
            </a:r>
            <a:r>
              <a:rPr lang="ru-RU" sz="2400" dirty="0" smtClean="0">
                <a:solidFill>
                  <a:srgbClr val="002060"/>
                </a:solidFill>
              </a:rPr>
              <a:t> , </a:t>
            </a:r>
            <a:r>
              <a:rPr lang="ru-RU" sz="2400" dirty="0" err="1" smtClean="0">
                <a:solidFill>
                  <a:srgbClr val="002060"/>
                </a:solidFill>
              </a:rPr>
              <a:t>науковці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вчителі</a:t>
            </a:r>
            <a:r>
              <a:rPr lang="ru-RU" sz="2400" dirty="0" smtClean="0">
                <a:solidFill>
                  <a:srgbClr val="002060"/>
                </a:solidFill>
              </a:rPr>
              <a:t>), </a:t>
            </a:r>
            <a:r>
              <a:rPr lang="ru-RU" sz="2400" dirty="0" err="1" smtClean="0">
                <a:solidFill>
                  <a:srgbClr val="002060"/>
                </a:solidFill>
              </a:rPr>
              <a:t>який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збагачує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людський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капітал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розвинутих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країн</a:t>
            </a:r>
            <a:r>
              <a:rPr lang="ru-RU" sz="2400" dirty="0" smtClean="0">
                <a:solidFill>
                  <a:srgbClr val="002060"/>
                </a:solidFill>
              </a:rPr>
              <a:t>, негативно </a:t>
            </a:r>
            <a:r>
              <a:rPr lang="ru-RU" sz="2400" dirty="0" err="1" smtClean="0">
                <a:solidFill>
                  <a:srgbClr val="002060"/>
                </a:solidFill>
              </a:rPr>
              <a:t>відбивається</a:t>
            </a:r>
            <a:r>
              <a:rPr lang="ru-RU" sz="2400" dirty="0" smtClean="0">
                <a:solidFill>
                  <a:srgbClr val="002060"/>
                </a:solidFill>
              </a:rPr>
              <a:t> на </a:t>
            </a:r>
            <a:r>
              <a:rPr lang="ru-RU" sz="2400" dirty="0" err="1" smtClean="0">
                <a:solidFill>
                  <a:srgbClr val="002060"/>
                </a:solidFill>
              </a:rPr>
              <a:t>економічному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стані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України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загострює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і</a:t>
            </a:r>
            <a:r>
              <a:rPr lang="ru-RU" sz="2400" dirty="0" smtClean="0">
                <a:solidFill>
                  <a:srgbClr val="002060"/>
                </a:solidFill>
              </a:rPr>
              <a:t> без того </a:t>
            </a:r>
            <a:r>
              <a:rPr lang="ru-RU" sz="2400" dirty="0" err="1" smtClean="0">
                <a:solidFill>
                  <a:srgbClr val="002060"/>
                </a:solidFill>
              </a:rPr>
              <a:t>складну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демографічну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ситуацію</a:t>
            </a:r>
            <a:r>
              <a:rPr lang="ru-RU" sz="2400" dirty="0" smtClean="0">
                <a:solidFill>
                  <a:srgbClr val="002060"/>
                </a:solidFill>
              </a:rPr>
              <a:t> в </a:t>
            </a:r>
            <a:r>
              <a:rPr lang="ru-RU" sz="2400" dirty="0" err="1" smtClean="0">
                <a:solidFill>
                  <a:srgbClr val="002060"/>
                </a:solidFill>
              </a:rPr>
              <a:t>країні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pp.vk.me/c617917/v617917836/952b/eKAVBqX2-hk.jpg"/>
          <p:cNvPicPr>
            <a:picLocks noChangeAspect="1" noChangeArrowheads="1"/>
          </p:cNvPicPr>
          <p:nvPr/>
        </p:nvPicPr>
        <p:blipFill>
          <a:blip r:embed="rId2"/>
          <a:srcRect l="13931" r="18404"/>
          <a:stretch>
            <a:fillRect/>
          </a:stretch>
        </p:blipFill>
        <p:spPr bwMode="auto">
          <a:xfrm>
            <a:off x="6286512" y="4786298"/>
            <a:ext cx="2428892" cy="2071702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/>
          <p:nvPr/>
        </p:nvGraphicFramePr>
        <p:xfrm>
          <a:off x="857224" y="2428868"/>
          <a:ext cx="6215106" cy="3314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В Україну мігрують: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2530" name="Picture 2" descr="http://mint.net.ua/wp-content/uploads/2015/07/1399059223_map-of-china.jpg"/>
          <p:cNvPicPr>
            <a:picLocks noChangeAspect="1" noChangeArrowheads="1"/>
          </p:cNvPicPr>
          <p:nvPr/>
        </p:nvPicPr>
        <p:blipFill>
          <a:blip r:embed="rId2" cstate="print"/>
          <a:srcRect l="9922" t="4965" r="7395" b="8141"/>
          <a:stretch>
            <a:fillRect/>
          </a:stretch>
        </p:blipFill>
        <p:spPr bwMode="auto">
          <a:xfrm>
            <a:off x="4929190" y="857232"/>
            <a:ext cx="3571900" cy="250033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643570" y="285728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Китаю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2534" name="Picture 6" descr="http://www.mapsmaps.ru/wp-content/uploads/2011/07/FlagMapAfr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357298"/>
            <a:ext cx="3261078" cy="3429024"/>
          </a:xfrm>
          <a:prstGeom prst="rect">
            <a:avLst/>
          </a:prstGeom>
          <a:noFill/>
        </p:spPr>
      </p:pic>
      <p:pic>
        <p:nvPicPr>
          <p:cNvPr id="22536" name="Picture 8" descr="http://texty.org.ua/mod/file/thumbnail.php?file_guid=27189&amp;size=large"/>
          <p:cNvPicPr>
            <a:picLocks noChangeAspect="1" noChangeArrowheads="1"/>
          </p:cNvPicPr>
          <p:nvPr/>
        </p:nvPicPr>
        <p:blipFill>
          <a:blip r:embed="rId4"/>
          <a:srcRect l="2500" r="1249" b="14948"/>
          <a:stretch>
            <a:fillRect/>
          </a:stretch>
        </p:blipFill>
        <p:spPr bwMode="auto">
          <a:xfrm>
            <a:off x="4643438" y="4286256"/>
            <a:ext cx="4000528" cy="228601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57224" y="4929198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Африки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7686" y="3786190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До арабських країн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214422"/>
            <a:ext cx="435771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8013" indent="-608013">
              <a:lnSpc>
                <a:spcPct val="90000"/>
              </a:lnSpc>
              <a:spcBef>
                <a:spcPts val="550"/>
              </a:spcBef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високий рівень заробітної платні в основних імміграційних центрах (США, Західна Європа);</a:t>
            </a:r>
          </a:p>
          <a:p>
            <a:pPr marL="608013" indent="-608013">
              <a:lnSpc>
                <a:spcPct val="90000"/>
              </a:lnSpc>
              <a:spcBef>
                <a:spcPts val="550"/>
              </a:spcBef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вищий технічний рівень умов праці в країнах імміграції;</a:t>
            </a:r>
          </a:p>
          <a:p>
            <a:pPr marL="608013" indent="-608013">
              <a:lnSpc>
                <a:spcPct val="90000"/>
              </a:lnSpc>
              <a:spcBef>
                <a:spcPts val="550"/>
              </a:spcBef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соціальні умови для більш повної реалізації своїх можливостей у країнах імміграції;</a:t>
            </a:r>
          </a:p>
          <a:p>
            <a:pPr marL="608013" indent="-608013">
              <a:lnSpc>
                <a:spcPct val="90000"/>
              </a:lnSpc>
              <a:spcBef>
                <a:spcPts val="550"/>
              </a:spcBef>
              <a:buClrTx/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політичні причини;</a:t>
            </a:r>
          </a:p>
          <a:p>
            <a:pPr marL="608013" indent="-608013">
              <a:lnSpc>
                <a:spcPct val="90000"/>
              </a:lnSpc>
              <a:spcBef>
                <a:spcPts val="550"/>
              </a:spcBef>
              <a:buClrTx/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військові причини;</a:t>
            </a:r>
          </a:p>
          <a:p>
            <a:pPr marL="608013" indent="-608013">
              <a:lnSpc>
                <a:spcPct val="90000"/>
              </a:lnSpc>
              <a:spcBef>
                <a:spcPts val="550"/>
              </a:spcBef>
              <a:buClrTx/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релігійні причини;</a:t>
            </a:r>
          </a:p>
          <a:p>
            <a:pPr marL="608013" indent="-608013">
              <a:lnSpc>
                <a:spcPct val="90000"/>
              </a:lnSpc>
              <a:spcBef>
                <a:spcPts val="550"/>
              </a:spcBef>
              <a:buClrTx/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національні причини;</a:t>
            </a:r>
          </a:p>
          <a:p>
            <a:pPr marL="608013" indent="-608013">
              <a:lnSpc>
                <a:spcPct val="90000"/>
              </a:lnSpc>
              <a:spcBef>
                <a:spcPts val="550"/>
              </a:spcBef>
              <a:buClrTx/>
              <a:buFont typeface="Wingdings" pitchFamily="2" charset="2"/>
              <a:buChar char="v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культурні причини.</a:t>
            </a:r>
            <a:endParaRPr lang="uk-UA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7166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причини міжнародної міграції робочої сили: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ic.pics.livejournal.com/vasilii_ch/18102572/25460/25460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214554"/>
            <a:ext cx="4158576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491</Words>
  <Application>Microsoft Office PowerPoint</Application>
  <PresentationFormat>Экран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Слайд 1</vt:lpstr>
      <vt:lpstr>Слайд 2</vt:lpstr>
      <vt:lpstr>Слайд 3</vt:lpstr>
      <vt:lpstr>Слайд 4</vt:lpstr>
      <vt:lpstr> Міграція = еміграція + імміграція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Катя</cp:lastModifiedBy>
  <cp:revision>37</cp:revision>
  <dcterms:created xsi:type="dcterms:W3CDTF">2015-11-24T16:57:38Z</dcterms:created>
  <dcterms:modified xsi:type="dcterms:W3CDTF">2015-11-30T14:00:27Z</dcterms:modified>
</cp:coreProperties>
</file>